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77" r:id="rId5"/>
    <p:sldId id="379" r:id="rId6"/>
    <p:sldId id="329" r:id="rId7"/>
    <p:sldId id="361" r:id="rId8"/>
    <p:sldId id="362" r:id="rId9"/>
    <p:sldId id="382" r:id="rId10"/>
    <p:sldId id="383" r:id="rId11"/>
    <p:sldId id="386" r:id="rId12"/>
    <p:sldId id="387" r:id="rId13"/>
    <p:sldId id="388" r:id="rId14"/>
    <p:sldId id="389" r:id="rId15"/>
    <p:sldId id="390" r:id="rId16"/>
    <p:sldId id="378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29"/>
            <p14:sldId id="361"/>
            <p14:sldId id="362"/>
            <p14:sldId id="382"/>
            <p14:sldId id="383"/>
            <p14:sldId id="386"/>
            <p14:sldId id="387"/>
            <p14:sldId id="388"/>
            <p14:sldId id="389"/>
            <p14:sldId id="390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72" autoAdjust="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8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1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9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8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python.org/download/esp32/" TargetMode="External"/><Relationship Id="rId2" Type="http://schemas.openxmlformats.org/officeDocument/2006/relationships/hyperlink" Target="http://micropython.org/download/esp8266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hyperlink" Target="https://github.com/Epivaral/Sessions" TargetMode="External"/><Relationship Id="rId4" Type="http://schemas.openxmlformats.org/officeDocument/2006/relationships/hyperlink" Target="http://www.studyyourdat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ot-analytics.com/state-of-the-iot-2020-12-billion-iot-connections-surpassing-non-iot-for-the-first-ti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udyyourdata.com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Epivaral/Sessions/tree/master/IoThub" TargetMode="Externa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hyperlink" Target="https://github.com/micropython" TargetMode="External"/><Relationship Id="rId4" Type="http://schemas.openxmlformats.org/officeDocument/2006/relationships/hyperlink" Target="https://micropython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micropython.org/" TargetMode="External"/><Relationship Id="rId7" Type="http://schemas.openxmlformats.org/officeDocument/2006/relationships/hyperlink" Target="http://docs.micropython.org/en/latest/library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s.micropython.org/" TargetMode="External"/><Relationship Id="rId5" Type="http://schemas.openxmlformats.org/officeDocument/2006/relationships/hyperlink" Target="http://wiki.micropython.org/Home" TargetMode="External"/><Relationship Id="rId4" Type="http://schemas.openxmlformats.org/officeDocument/2006/relationships/hyperlink" Target="https://github.com/micro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orum.micropython.org/viewforum.php?f=10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hyperlink" Target="https://dfrobot.gitbooks.io/upycraft/content/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hyperlink" Target="https://thonny.org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5836" y="-36552"/>
            <a:ext cx="12257835" cy="6938397"/>
          </a:xfrm>
        </p:spPr>
      </p:pic>
      <p:sp>
        <p:nvSpPr>
          <p:cNvPr id="4" name="Rectangle 3"/>
          <p:cNvSpPr/>
          <p:nvPr/>
        </p:nvSpPr>
        <p:spPr>
          <a:xfrm>
            <a:off x="-65835" y="2264324"/>
            <a:ext cx="12337430" cy="322207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36991" y="5240124"/>
            <a:ext cx="3316302" cy="757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b="1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Eduardo Pivaral</a:t>
            </a:r>
          </a:p>
          <a:p>
            <a:pPr lvl="0" algn="ctr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- </a:t>
            </a:r>
            <a:r>
              <a:rPr lang="en-US" sz="2000" dirty="0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Febrero</a:t>
            </a:r>
            <a:r>
              <a:rPr lang="en-US" sz="20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2021 -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6523" y="1705092"/>
            <a:ext cx="8804365" cy="1311128"/>
          </a:xfrm>
        </p:spPr>
        <p:txBody>
          <a:bodyPr/>
          <a:lstStyle/>
          <a:p>
            <a:r>
              <a:rPr lang="es-GT" dirty="0">
                <a:ln>
                  <a:solidFill>
                    <a:schemeClr val="bg2"/>
                  </a:solidFill>
                </a:ln>
              </a:rPr>
              <a:t>MicroPython</a:t>
            </a:r>
            <a:endParaRPr lang="en-US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091742" y="2993518"/>
            <a:ext cx="8119146" cy="757130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2"/>
                  </a:solidFill>
                </a:ln>
              </a:rPr>
              <a:t>para aplicaciones IoT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" name="Picture 19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CC307664-10D8-45E5-BDAF-0FB4719D35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9" y="3229093"/>
            <a:ext cx="2805808" cy="28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7" y="4713088"/>
            <a:ext cx="2320393" cy="940770"/>
          </a:xfrm>
        </p:spPr>
        <p:txBody>
          <a:bodyPr/>
          <a:lstStyle/>
          <a:p>
            <a:pPr algn="r"/>
            <a:r>
              <a:rPr lang="es-GT" sz="3200" dirty="0"/>
              <a:t>VSCode</a:t>
            </a:r>
          </a:p>
          <a:p>
            <a:pPr algn="r"/>
            <a:r>
              <a:rPr lang="es-GT" sz="2000" b="0" dirty="0">
                <a:solidFill>
                  <a:schemeClr val="accent6"/>
                </a:solidFill>
                <a:latin typeface="+mj-lt"/>
              </a:rPr>
              <a:t>*solo Mac y Linux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7774" y="889934"/>
            <a:ext cx="6093351" cy="4577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78596" y="5855219"/>
            <a:ext cx="5765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https://code.visualstudio.com/</a:t>
            </a:r>
            <a:endParaRPr lang="es-GT" sz="2400" dirty="0"/>
          </a:p>
          <a:p>
            <a:r>
              <a:rPr lang="es-GT" sz="2400" dirty="0">
                <a:solidFill>
                  <a:schemeClr val="accent5"/>
                </a:solidFill>
                <a:latin typeface="+mj-lt"/>
              </a:rPr>
              <a:t>Luego: extensión </a:t>
            </a:r>
            <a:r>
              <a:rPr lang="es-GT" sz="2400" b="1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2400" b="1" dirty="0">
                <a:solidFill>
                  <a:schemeClr val="accent5"/>
                </a:solidFill>
                <a:latin typeface="+mj-lt"/>
              </a:rPr>
              <a:t> IDE</a:t>
            </a:r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804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11A10-467C-414C-9A72-07EC73AA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106970"/>
          </a:xfrm>
        </p:spPr>
        <p:txBody>
          <a:bodyPr/>
          <a:lstStyle/>
          <a:p>
            <a:r>
              <a:rPr lang="es-GT" dirty="0"/>
              <a:t>Python 3</a:t>
            </a:r>
          </a:p>
          <a:p>
            <a:r>
              <a:rPr lang="es-GT" sz="1400" b="0" dirty="0">
                <a:latin typeface="+mj-lt"/>
              </a:rPr>
              <a:t>https://www.studyyourdata.com/2021/01/install-python-on-windows.html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496C-DD61-472E-B51F-033BD49F08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34348"/>
          </a:xfrm>
        </p:spPr>
        <p:txBody>
          <a:bodyPr/>
          <a:lstStyle/>
          <a:p>
            <a:r>
              <a:rPr lang="es-GT" dirty="0"/>
              <a:t>IDE de tu preferencia</a:t>
            </a:r>
          </a:p>
          <a:p>
            <a:r>
              <a:rPr lang="es-GT" sz="1800" b="0" dirty="0" err="1">
                <a:latin typeface="+mj-lt"/>
              </a:rPr>
              <a:t>uPyCraft</a:t>
            </a:r>
            <a:endParaRPr lang="es-GT" sz="1800" b="0" dirty="0">
              <a:latin typeface="+mj-lt"/>
            </a:endParaRPr>
          </a:p>
          <a:p>
            <a:r>
              <a:rPr lang="es-GT" sz="1800" b="0" dirty="0" err="1">
                <a:latin typeface="+mj-lt"/>
              </a:rPr>
              <a:t>Thonny</a:t>
            </a:r>
            <a:endParaRPr lang="es-GT" sz="1800" b="0" dirty="0">
              <a:latin typeface="+mj-lt"/>
            </a:endParaRPr>
          </a:p>
          <a:p>
            <a:r>
              <a:rPr lang="es-GT" sz="1800" b="0" dirty="0">
                <a:latin typeface="+mj-lt"/>
              </a:rPr>
              <a:t>VSCode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0E84B-FB57-4EBD-91CA-76E17C63B2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701731"/>
          </a:xfrm>
        </p:spPr>
        <p:txBody>
          <a:bodyPr/>
          <a:lstStyle/>
          <a:p>
            <a:r>
              <a:rPr lang="es-GT" dirty="0"/>
              <a:t>Un board compatible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86D36-94E9-49E5-85F3-C20E210948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3004925"/>
          </a:xfrm>
        </p:spPr>
        <p:txBody>
          <a:bodyPr/>
          <a:lstStyle/>
          <a:p>
            <a:pPr lvl="0"/>
            <a:r>
              <a:rPr lang="es-GT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Flash tool</a:t>
            </a:r>
            <a:r>
              <a:rPr lang="es-GT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 esptool.py</a:t>
            </a:r>
          </a:p>
          <a:p>
            <a:pPr lvl="0"/>
            <a:r>
              <a:rPr lang="es-GT" sz="1800" b="0" i="1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</a:rPr>
              <a:t>*solo ESP8266/ESP32</a:t>
            </a:r>
          </a:p>
          <a:p>
            <a:pPr lvl="0"/>
            <a:r>
              <a:rPr lang="es-GT" sz="1600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  <a:hlinkClick r:id="rId2"/>
              </a:rPr>
              <a:t>http://micropython.org/download/esp8266/</a:t>
            </a:r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pPr lvl="0"/>
            <a:r>
              <a:rPr lang="es-GT" sz="1600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  <a:hlinkClick r:id="rId3"/>
              </a:rPr>
              <a:t>http://micropython.org/download/esp32/</a:t>
            </a:r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pPr lvl="0"/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endParaRPr lang="es-G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D5D218-60A9-4154-A1FC-73CA4423E7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134670"/>
          </a:xfrm>
        </p:spPr>
        <p:txBody>
          <a:bodyPr/>
          <a:lstStyle/>
          <a:p>
            <a:r>
              <a:rPr lang="es-GT" dirty="0"/>
              <a:t>Empieza tu proyecto!</a:t>
            </a:r>
          </a:p>
          <a:p>
            <a:r>
              <a:rPr lang="es-GT" b="0" dirty="0">
                <a:latin typeface="+mj-lt"/>
              </a:rPr>
              <a:t>main.py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6D7DA1-8CD7-4280-AF47-F91397774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994447"/>
            <a:ext cx="12192000" cy="535531"/>
          </a:xfrm>
        </p:spPr>
        <p:txBody>
          <a:bodyPr/>
          <a:lstStyle/>
          <a:p>
            <a:r>
              <a:rPr lang="es-GT" dirty="0"/>
              <a:t>OK, entonces ¿que necesito para comenzar?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F69007-AF9D-475F-87F4-5BA533F5C94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s-GT" dirty="0"/>
              <a:t>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5F8CA4-FCAC-4BBB-B540-FF9D434AE451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s-GT" dirty="0"/>
              <a:t>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E2ABAD-26CB-40B4-A8A5-91D6756CF78B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s-GT" dirty="0"/>
              <a:t>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A5B333-01F6-4163-B8AB-F212B0433A4D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s-GT" dirty="0"/>
              <a:t>4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525C52-95E8-4E07-A797-E61DB991403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s-G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647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386B-51B5-48AC-A3BB-19989E3EA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s-GT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407680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42303" y="1659981"/>
            <a:ext cx="9107555" cy="1200329"/>
          </a:xfrm>
        </p:spPr>
        <p:txBody>
          <a:bodyPr/>
          <a:lstStyle/>
          <a:p>
            <a:r>
              <a:rPr lang="en-US" dirty="0"/>
              <a:t>Muchas gracias!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177475" y="3400918"/>
            <a:ext cx="5372383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800" spc="0" dirty="0">
                <a:ln>
                  <a:solidFill>
                    <a:schemeClr val="accent5"/>
                  </a:solidFill>
                </a:ln>
              </a:rPr>
              <a:t>epivaral@studyyourdata.com</a:t>
            </a:r>
          </a:p>
          <a:p>
            <a:r>
              <a:rPr lang="en-US" sz="2800" spc="0" dirty="0">
                <a:ln>
                  <a:solidFill>
                    <a:schemeClr val="accent5"/>
                  </a:solidFill>
                </a:ln>
                <a:hlinkClick r:id="rId4"/>
              </a:rPr>
              <a:t>www.studyyourdata.com</a:t>
            </a:r>
            <a:endParaRPr lang="en-US" sz="2800" spc="0" dirty="0">
              <a:ln>
                <a:solidFill>
                  <a:schemeClr val="accent5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7581644" y="5395900"/>
            <a:ext cx="4003649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noProof="0" dirty="0">
                <a:solidFill>
                  <a:schemeClr val="tx1"/>
                </a:solidFill>
              </a:rPr>
              <a:t>Material disponible </a:t>
            </a:r>
            <a:r>
              <a:rPr lang="en-US" sz="1100" noProof="0" dirty="0" err="1">
                <a:solidFill>
                  <a:schemeClr val="tx1"/>
                </a:solidFill>
              </a:rPr>
              <a:t>en</a:t>
            </a:r>
            <a:r>
              <a:rPr lang="en-US" sz="1100" noProof="0" dirty="0">
                <a:solidFill>
                  <a:schemeClr val="tx1"/>
                </a:solidFill>
              </a:rPr>
              <a:t>: </a:t>
            </a:r>
            <a:r>
              <a:rPr lang="en-US" sz="1100" noProof="0" dirty="0">
                <a:solidFill>
                  <a:schemeClr val="tx1"/>
                </a:solidFill>
                <a:hlinkClick r:id="rId5"/>
              </a:rPr>
              <a:t>https://github.com/Epivaral/Sessions</a:t>
            </a:r>
            <a:endParaRPr lang="en-US" sz="1100" noProof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220D6-3E4A-40E4-8B17-D7B1EF25E9EE}"/>
              </a:ext>
            </a:extLst>
          </p:cNvPr>
          <p:cNvSpPr txBox="1"/>
          <p:nvPr/>
        </p:nvSpPr>
        <p:spPr>
          <a:xfrm>
            <a:off x="2754104" y="4328742"/>
            <a:ext cx="207969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Eduardo Pivaral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CEC0-0C1D-4258-9035-7FC59185EF80}"/>
              </a:ext>
            </a:extLst>
          </p:cNvPr>
          <p:cNvSpPr txBox="1"/>
          <p:nvPr/>
        </p:nvSpPr>
        <p:spPr>
          <a:xfrm>
            <a:off x="2754104" y="4971606"/>
            <a:ext cx="223819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@EduardoDBA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441BA-28B8-499F-8475-60F44B396A0D}"/>
              </a:ext>
            </a:extLst>
          </p:cNvPr>
          <p:cNvSpPr txBox="1"/>
          <p:nvPr/>
        </p:nvSpPr>
        <p:spPr>
          <a:xfrm>
            <a:off x="2754105" y="5597154"/>
            <a:ext cx="16042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Epivaral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6040B-2B1C-4691-A6F5-54936E3722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5492111"/>
            <a:ext cx="548640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0057E-C408-4700-B13C-09CCA2F8B2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4241016"/>
            <a:ext cx="548640" cy="54864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D8BEA7C-814E-42CC-8231-797045024C8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4866563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225550" y="1831639"/>
            <a:ext cx="9740900" cy="3194721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s-GT" sz="3200" dirty="0"/>
              <a:t>En 2020, por primera vez, hay más conexiones de IoT que conexiones que no lo son.</a:t>
            </a:r>
          </a:p>
          <a:p>
            <a:r>
              <a:rPr lang="es-GT" sz="3200" dirty="0"/>
              <a:t>  De todos los dispositivos activos en el mundo, 54% fueron dispositivos IoT a finales de 2020. </a:t>
            </a:r>
          </a:p>
          <a:p>
            <a:r>
              <a:rPr lang="es-GT" sz="3200" dirty="0"/>
              <a:t>  Para 2025, se espera que haya más de 30 mil millones de conexiones IoT</a:t>
            </a:r>
            <a:r>
              <a:rPr lang="es-GT" sz="3200" b="1" dirty="0"/>
              <a:t>. </a:t>
            </a:r>
          </a:p>
          <a:p>
            <a:r>
              <a:rPr lang="es-GT" sz="3200" b="1" dirty="0"/>
              <a:t>  Casi 4 dispositivos por persona.</a:t>
            </a:r>
            <a:r>
              <a:rPr lang="en-US" sz="3200" dirty="0"/>
              <a:t>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46172" y="5482967"/>
            <a:ext cx="9329928" cy="246168"/>
          </a:xfrm>
        </p:spPr>
        <p:txBody>
          <a:bodyPr>
            <a:noAutofit/>
          </a:bodyPr>
          <a:lstStyle/>
          <a:p>
            <a:r>
              <a:rPr lang="en-US" sz="1400" dirty="0">
                <a:hlinkClick r:id="rId3"/>
              </a:rPr>
              <a:t>https://iot-analytics.com/state-of-the-iot-2020-12-billion-iot-connections-surpassing-non-iot-for-the-first-time/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1FD126-C52B-4176-AC80-B11BE979B935}"/>
              </a:ext>
            </a:extLst>
          </p:cNvPr>
          <p:cNvSpPr/>
          <p:nvPr/>
        </p:nvSpPr>
        <p:spPr>
          <a:xfrm>
            <a:off x="0" y="-7090"/>
            <a:ext cx="4872302" cy="25564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7D0C0-27B2-42A1-8486-494FCD841B05}"/>
              </a:ext>
            </a:extLst>
          </p:cNvPr>
          <p:cNvSpPr/>
          <p:nvPr/>
        </p:nvSpPr>
        <p:spPr>
          <a:xfrm>
            <a:off x="3446272" y="776"/>
            <a:ext cx="2672443" cy="13126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8572" y="1383350"/>
            <a:ext cx="3729863" cy="1508105"/>
          </a:xfrm>
        </p:spPr>
        <p:txBody>
          <a:bodyPr/>
          <a:lstStyle/>
          <a:p>
            <a:r>
              <a:rPr lang="en-US" sz="2000" dirty="0"/>
              <a:t>SQL Server Database Consultant </a:t>
            </a:r>
            <a:r>
              <a:rPr lang="en-US" sz="2000" b="1" dirty="0"/>
              <a:t>Pythian</a:t>
            </a:r>
          </a:p>
          <a:p>
            <a:r>
              <a:rPr lang="en-US" sz="2000" b="1" dirty="0">
                <a:hlinkClick r:id="rId3"/>
              </a:rPr>
              <a:t>www.studyyourdata.com</a:t>
            </a:r>
            <a:endParaRPr lang="en-US" sz="2000" b="1" dirty="0"/>
          </a:p>
          <a:p>
            <a:endParaRPr lang="en-US" sz="2000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960944" y="370101"/>
            <a:ext cx="4728754" cy="1420389"/>
          </a:xfrm>
        </p:spPr>
        <p:txBody>
          <a:bodyPr/>
          <a:lstStyle/>
          <a:p>
            <a:r>
              <a:rPr lang="en-US" sz="1800" dirty="0"/>
              <a:t>Experience</a:t>
            </a:r>
          </a:p>
          <a:p>
            <a:pPr lvl="1"/>
            <a:r>
              <a:rPr lang="en-US" sz="1600" dirty="0"/>
              <a:t>+15 Years of experience working on IT</a:t>
            </a:r>
          </a:p>
          <a:p>
            <a:pPr lvl="1"/>
            <a:r>
              <a:rPr lang="en-US" sz="1600" dirty="0"/>
              <a:t>+10 Years of experience working with SQL Server</a:t>
            </a:r>
          </a:p>
          <a:p>
            <a:pPr lvl="1"/>
            <a:r>
              <a:rPr lang="en-US" sz="1600" dirty="0"/>
              <a:t>Developer of Open-Source tools for SQL Server administration, development and productivity.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-208333" y="349294"/>
            <a:ext cx="4083304" cy="1437296"/>
          </a:xfrm>
        </p:spPr>
        <p:txBody>
          <a:bodyPr>
            <a:noAutofit/>
          </a:bodyPr>
          <a:lstStyle/>
          <a:p>
            <a:r>
              <a:rPr lang="en-US" sz="4000" b="1" dirty="0"/>
              <a:t>Eduardo Pivaral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960944" y="2032207"/>
            <a:ext cx="5074719" cy="2249847"/>
          </a:xfrm>
        </p:spPr>
        <p:txBody>
          <a:bodyPr/>
          <a:lstStyle/>
          <a:p>
            <a:r>
              <a:rPr lang="en-US" sz="2000" dirty="0"/>
              <a:t>Certifications</a:t>
            </a:r>
          </a:p>
          <a:p>
            <a:pPr lvl="1"/>
            <a:r>
              <a:rPr lang="en-US" sz="1800" dirty="0"/>
              <a:t>Azure Database Administrator Associate</a:t>
            </a:r>
          </a:p>
          <a:p>
            <a:pPr lvl="1"/>
            <a:r>
              <a:rPr lang="en-US" sz="1800" dirty="0"/>
              <a:t>Azure Fundamentals</a:t>
            </a:r>
          </a:p>
          <a:p>
            <a:pPr lvl="1"/>
            <a:r>
              <a:rPr lang="en-US" sz="1800" dirty="0"/>
              <a:t>MCSE Data Management and Analytics</a:t>
            </a:r>
          </a:p>
          <a:p>
            <a:pPr lvl="1"/>
            <a:r>
              <a:rPr lang="en-US" sz="1800" dirty="0"/>
              <a:t>MCSA SQL 2016 Database Development</a:t>
            </a:r>
          </a:p>
          <a:p>
            <a:pPr lvl="1"/>
            <a:r>
              <a:rPr lang="en-US" sz="1800" dirty="0"/>
              <a:t>MCSA SQL 2016 Database Administration</a:t>
            </a:r>
          </a:p>
          <a:p>
            <a:pPr lvl="1"/>
            <a:r>
              <a:rPr lang="en-US" sz="1800" dirty="0"/>
              <a:t>MCSA SQL 2012/2014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C372AAA2-3215-4D7D-8B6D-63A580B1D566}"/>
              </a:ext>
            </a:extLst>
          </p:cNvPr>
          <p:cNvSpPr txBox="1">
            <a:spLocks/>
          </p:cNvSpPr>
          <p:nvPr/>
        </p:nvSpPr>
        <p:spPr>
          <a:xfrm>
            <a:off x="6960944" y="4645461"/>
            <a:ext cx="5526331" cy="1964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Community</a:t>
            </a:r>
          </a:p>
          <a:p>
            <a:pPr lvl="1"/>
            <a:r>
              <a:rPr lang="en-US" sz="1800" dirty="0"/>
              <a:t>Regular Author for MSSQLTips.com</a:t>
            </a:r>
          </a:p>
          <a:p>
            <a:pPr lvl="1"/>
            <a:r>
              <a:rPr lang="en-US" sz="1800" dirty="0"/>
              <a:t>Regular Author for SQLServerCentral.com</a:t>
            </a:r>
          </a:p>
          <a:p>
            <a:pPr lvl="1"/>
            <a:r>
              <a:rPr lang="en-US" sz="1800" dirty="0"/>
              <a:t>MSSQLTips.com Rookie of the year 2018</a:t>
            </a:r>
          </a:p>
          <a:p>
            <a:pPr lvl="1"/>
            <a:r>
              <a:rPr lang="en-US" sz="1800" dirty="0"/>
              <a:t>Board member of </a:t>
            </a:r>
            <a:r>
              <a:rPr lang="en-US" sz="1600" dirty="0"/>
              <a:t>Guatemala SQL Server User Group</a:t>
            </a:r>
            <a:endParaRPr lang="en-US" sz="1800" dirty="0"/>
          </a:p>
          <a:p>
            <a:pPr lvl="1"/>
            <a:r>
              <a:rPr lang="en-US" sz="1800" dirty="0"/>
              <a:t>Owner of </a:t>
            </a:r>
            <a:r>
              <a:rPr lang="en-US" sz="1800" b="1" dirty="0"/>
              <a:t>StudyYourdata.com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85854-EC09-489F-ACF8-4E1D911B524E}"/>
              </a:ext>
            </a:extLst>
          </p:cNvPr>
          <p:cNvSpPr txBox="1"/>
          <p:nvPr/>
        </p:nvSpPr>
        <p:spPr>
          <a:xfrm>
            <a:off x="778199" y="4396334"/>
            <a:ext cx="207969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Eduardo Pivaral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4251F-D058-4214-BE18-246CA6C5927F}"/>
              </a:ext>
            </a:extLst>
          </p:cNvPr>
          <p:cNvSpPr txBox="1"/>
          <p:nvPr/>
        </p:nvSpPr>
        <p:spPr>
          <a:xfrm>
            <a:off x="778199" y="5039198"/>
            <a:ext cx="223819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@EduardoDBA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1CD1-F7C4-42F9-9272-1833549274AB}"/>
              </a:ext>
            </a:extLst>
          </p:cNvPr>
          <p:cNvSpPr txBox="1"/>
          <p:nvPr/>
        </p:nvSpPr>
        <p:spPr>
          <a:xfrm>
            <a:off x="778200" y="5664746"/>
            <a:ext cx="16042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Epivaral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237193-ACD0-4072-A19C-11A471DB1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5559703"/>
            <a:ext cx="548640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B5629-D580-4672-8560-0128B7F93A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4308608"/>
            <a:ext cx="548640" cy="54864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C8C2C0F-02C7-4D40-8115-6F31BE89B6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4934155"/>
            <a:ext cx="548640" cy="548640"/>
          </a:xfrm>
          <a:prstGeom prst="rect">
            <a:avLst/>
          </a:prstGeom>
        </p:spPr>
      </p:pic>
      <p:pic>
        <p:nvPicPr>
          <p:cNvPr id="5" name="Picture 4" descr="A person wearing headphones&#10;&#10;Description automatically generated">
            <a:extLst>
              <a:ext uri="{FF2B5EF4-FFF2-40B4-BE49-F238E27FC236}">
                <a16:creationId xmlns:a16="http://schemas.microsoft.com/office/drawing/2014/main" id="{AA8AD04D-6188-4E59-AD05-BF51B00441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65" y="128066"/>
            <a:ext cx="2379002" cy="237076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29FE29-E860-4CA6-AFE5-FC22C38B6A21}"/>
              </a:ext>
            </a:extLst>
          </p:cNvPr>
          <p:cNvSpPr txBox="1"/>
          <p:nvPr/>
        </p:nvSpPr>
        <p:spPr>
          <a:xfrm>
            <a:off x="966422" y="3014704"/>
            <a:ext cx="4393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solidFill>
                  <a:schemeClr val="accent4"/>
                </a:solidFill>
                <a:cs typeface="Cavolini" panose="020B0502040204020203" pitchFamily="66" charset="0"/>
              </a:rPr>
              <a:t>*Entusiasta de la electrónica e integración de sistemas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2.70833E-6 1.85185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-2.08333E-7 -2.96296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  <p:bldP spid="15" grpId="0"/>
      <p:bldP spid="32" grpId="0"/>
      <p:bldP spid="21" grpId="0"/>
      <p:bldP spid="10" grpId="0"/>
      <p:bldP spid="11" grpId="0"/>
      <p:bldP spid="12" grpId="0"/>
      <p:bldP spid="1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Programmer">
            <a:extLst>
              <a:ext uri="{FF2B5EF4-FFF2-40B4-BE49-F238E27FC236}">
                <a16:creationId xmlns:a16="http://schemas.microsoft.com/office/drawing/2014/main" id="{4CF856D8-0018-4B5F-ABCB-BC6AE60A0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301" y="5338110"/>
            <a:ext cx="1184131" cy="118413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902927"/>
            <a:ext cx="3714704" cy="19687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“¿Que es?”</a:t>
            </a:r>
          </a:p>
          <a:p>
            <a:pPr lvl="1"/>
            <a:r>
              <a:rPr lang="es-GT" dirty="0"/>
              <a:t>Dispositivos electrónicos con acceso a internet para aplicaciones embebidas de monitoreo y control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915627"/>
            <a:ext cx="3840480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“¿Como?”</a:t>
            </a:r>
          </a:p>
          <a:p>
            <a:pPr lvl="1"/>
            <a:r>
              <a:rPr lang="es-GT" dirty="0"/>
              <a:t>Todo puede estar conectado a internet y ser controlado remotamente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72498" y="2928327"/>
            <a:ext cx="3773077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“¿Para?”</a:t>
            </a:r>
          </a:p>
          <a:p>
            <a:pPr lvl="1"/>
            <a:r>
              <a:rPr lang="es-GT" dirty="0"/>
              <a:t>Nuevas posibilidades para integración de sistemas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s-GT" dirty="0"/>
              <a:t>Acrónimo para Internet of </a:t>
            </a:r>
            <a:r>
              <a:rPr lang="es-GT" dirty="0" err="1"/>
              <a:t>Things</a:t>
            </a:r>
            <a:r>
              <a:rPr lang="es-GT" dirty="0"/>
              <a:t> (Internet de las cosas)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55033-7E35-4E91-9E66-E20166530569}"/>
              </a:ext>
            </a:extLst>
          </p:cNvPr>
          <p:cNvSpPr txBox="1"/>
          <p:nvPr/>
        </p:nvSpPr>
        <p:spPr>
          <a:xfrm>
            <a:off x="3818336" y="5858976"/>
            <a:ext cx="836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000" dirty="0"/>
              <a:t>Mas </a:t>
            </a:r>
            <a:r>
              <a:rPr lang="es-GT" sz="2000" dirty="0" err="1"/>
              <a:t>info</a:t>
            </a:r>
            <a:r>
              <a:rPr lang="es-GT" sz="2000" dirty="0"/>
              <a:t> aquí: </a:t>
            </a:r>
            <a:r>
              <a:rPr lang="es-GT" sz="2000" dirty="0">
                <a:hlinkClick r:id="rId5"/>
              </a:rPr>
              <a:t>https://github.com/Epivaral/Sessions/tree/master/IoThub</a:t>
            </a:r>
            <a:endParaRPr lang="es-GT" sz="2000" dirty="0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11" grpId="0" uiExpand="1"/>
      <p:bldP spid="18" grpId="0" uiExpand="1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3E89BB58-1324-4C38-9D52-084A1751C579}"/>
              </a:ext>
            </a:extLst>
          </p:cNvPr>
          <p:cNvSpPr/>
          <p:nvPr/>
        </p:nvSpPr>
        <p:spPr>
          <a:xfrm>
            <a:off x="5220813" y="1493939"/>
            <a:ext cx="3916392" cy="391639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b="1" dirty="0"/>
              <a:t>Python 3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46148" y="-46888"/>
            <a:ext cx="4083304" cy="914096"/>
          </a:xfrm>
        </p:spPr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79" y="3980334"/>
            <a:ext cx="3820641" cy="1643527"/>
          </a:xfrm>
        </p:spPr>
        <p:txBody>
          <a:bodyPr/>
          <a:lstStyle/>
          <a:p>
            <a:pPr algn="ctr"/>
            <a:r>
              <a:rPr lang="es-GT" dirty="0"/>
              <a:t>Implementación de </a:t>
            </a:r>
            <a:r>
              <a:rPr lang="es-GT" b="1" dirty="0"/>
              <a:t>Python 3 </a:t>
            </a:r>
            <a:r>
              <a:rPr lang="es-GT" dirty="0"/>
              <a:t>optimizado para ejecutarse en microcontroladores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1CA0F0-C698-43DD-B1F7-0DFEB0483593}"/>
              </a:ext>
            </a:extLst>
          </p:cNvPr>
          <p:cNvSpPr/>
          <p:nvPr/>
        </p:nvSpPr>
        <p:spPr>
          <a:xfrm>
            <a:off x="7260126" y="3316550"/>
            <a:ext cx="2323780" cy="23073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b="1" dirty="0"/>
              <a:t>MicroPython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60C74-0761-40C5-9DF4-D4A778ACDE56}"/>
              </a:ext>
            </a:extLst>
          </p:cNvPr>
          <p:cNvSpPr txBox="1"/>
          <p:nvPr/>
        </p:nvSpPr>
        <p:spPr>
          <a:xfrm>
            <a:off x="1181947" y="3157407"/>
            <a:ext cx="331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https://micropython.org/</a:t>
            </a:r>
            <a:endParaRPr lang="es-G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D1AE3F-5B86-4DF2-A805-D55C0D29BE88}"/>
              </a:ext>
            </a:extLst>
          </p:cNvPr>
          <p:cNvSpPr txBox="1"/>
          <p:nvPr/>
        </p:nvSpPr>
        <p:spPr>
          <a:xfrm>
            <a:off x="1181947" y="6307344"/>
            <a:ext cx="560070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R="0" indent="0" algn="ctr" defTabSz="914367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227209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451306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67229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s-GT" sz="2000" b="1" dirty="0"/>
              <a:t>Open source:</a:t>
            </a:r>
            <a:r>
              <a:rPr lang="es-GT" sz="2000" dirty="0"/>
              <a:t> </a:t>
            </a:r>
            <a:r>
              <a:rPr lang="es-GT" sz="2000" dirty="0">
                <a:hlinkClick r:id="rId5"/>
              </a:rPr>
              <a:t>https://github.com/micropython</a:t>
            </a:r>
            <a:endParaRPr lang="es-GT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41B4D-18B0-400B-9D4D-DA3C91D5C5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4" y="6348818"/>
            <a:ext cx="286383" cy="286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0ADE98-E00B-41A8-BAB8-8557F322E738}"/>
              </a:ext>
            </a:extLst>
          </p:cNvPr>
          <p:cNvSpPr txBox="1"/>
          <p:nvPr/>
        </p:nvSpPr>
        <p:spPr>
          <a:xfrm>
            <a:off x="8299995" y="4658508"/>
            <a:ext cx="30184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btree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simple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BTree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database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framebuf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frame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buffer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manipulation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>
                <a:solidFill>
                  <a:schemeClr val="accent5"/>
                </a:solidFill>
                <a:latin typeface="+mj-lt"/>
              </a:rPr>
              <a:t>machine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functions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related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to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the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hardware</a:t>
            </a: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access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and control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internals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network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network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configuration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ubluetooth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low-level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Bluetooth</a:t>
            </a: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ucryptolib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cryptographic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ciphers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uctypes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access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binary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data in a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structured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way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98B69-C2C7-4C56-8808-668802903C20}"/>
              </a:ext>
            </a:extLst>
          </p:cNvPr>
          <p:cNvSpPr txBox="1"/>
          <p:nvPr/>
        </p:nvSpPr>
        <p:spPr>
          <a:xfrm>
            <a:off x="7260126" y="410160"/>
            <a:ext cx="319087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cmath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mathematical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for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complex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numbers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gc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control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the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garbage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collector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math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mathematical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uarray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arrays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of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numeric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data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uasyncio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asynchronous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I/O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scheduler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ubinascii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binary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/ASCII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conversions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ucollections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collection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and container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types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uerrno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error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codes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uhashlib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hashing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algorithms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uheapq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heap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queue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algorithm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uio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input/output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streams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ujson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JSON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encoding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and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decoding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uos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basic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“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operating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”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services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>
                <a:solidFill>
                  <a:schemeClr val="accent5"/>
                </a:solidFill>
                <a:latin typeface="+mj-lt"/>
              </a:rPr>
              <a:t>ure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simple regular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expressions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uselect</a:t>
            </a:r>
            <a:r>
              <a:rPr lang="es-GT" sz="8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wait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for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events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 set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of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streams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usocket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socket module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ussl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SSL/TLS module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ustruct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pack and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unpack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primitive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data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types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usys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specific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utime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time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related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uzlib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zlib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decompression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>
                <a:solidFill>
                  <a:schemeClr val="accent5"/>
                </a:solidFill>
                <a:latin typeface="+mj-lt"/>
              </a:rPr>
              <a:t>_</a:t>
            </a:r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thread</a:t>
            </a:r>
            <a:r>
              <a:rPr lang="es-GT" sz="8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multithreading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support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4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96542" y="3941393"/>
            <a:ext cx="4566001" cy="1046299"/>
          </a:xfrm>
        </p:spPr>
        <p:txBody>
          <a:bodyPr/>
          <a:lstStyle/>
          <a:p>
            <a:pPr algn="ctr"/>
            <a:r>
              <a:rPr lang="es-GT" dirty="0"/>
              <a:t>Referencias útiles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0159" y="1858771"/>
            <a:ext cx="7388352" cy="4165243"/>
          </a:xfrm>
        </p:spPr>
        <p:txBody>
          <a:bodyPr/>
          <a:lstStyle/>
          <a:p>
            <a:r>
              <a:rPr lang="es-GT" sz="2000" dirty="0"/>
              <a:t>Homepage: </a:t>
            </a:r>
          </a:p>
          <a:p>
            <a:r>
              <a:rPr lang="es-GT" sz="2000" dirty="0">
                <a:hlinkClick r:id="rId3"/>
              </a:rPr>
              <a:t>https://micropython.org/</a:t>
            </a:r>
            <a:endParaRPr lang="es-GT" sz="2000" dirty="0"/>
          </a:p>
          <a:p>
            <a:r>
              <a:rPr lang="es-GT" sz="2000" dirty="0"/>
              <a:t>Repositorio GitHub: </a:t>
            </a:r>
          </a:p>
          <a:p>
            <a:r>
              <a:rPr lang="es-GT" sz="2000" dirty="0">
                <a:hlinkClick r:id="rId4"/>
              </a:rPr>
              <a:t>https://github.com/micropython</a:t>
            </a:r>
            <a:endParaRPr lang="es-GT" sz="2000" dirty="0"/>
          </a:p>
          <a:p>
            <a:r>
              <a:rPr lang="es-GT" sz="2000" dirty="0"/>
              <a:t>Wiki:</a:t>
            </a:r>
          </a:p>
          <a:p>
            <a:r>
              <a:rPr lang="es-GT" sz="2000" dirty="0">
                <a:hlinkClick r:id="rId5"/>
              </a:rPr>
              <a:t>http://wiki.micropython.org/Home</a:t>
            </a:r>
            <a:endParaRPr lang="es-GT" sz="2000" dirty="0"/>
          </a:p>
          <a:p>
            <a:r>
              <a:rPr lang="es-GT" sz="2000" dirty="0"/>
              <a:t>Documentación:</a:t>
            </a:r>
          </a:p>
          <a:p>
            <a:r>
              <a:rPr lang="es-GT" sz="2000" dirty="0">
                <a:hlinkClick r:id="rId6"/>
              </a:rPr>
              <a:t>http://docs.micropython.org</a:t>
            </a:r>
            <a:endParaRPr lang="es-GT" sz="2000" dirty="0"/>
          </a:p>
          <a:p>
            <a:r>
              <a:rPr lang="es-GT" sz="2000" dirty="0"/>
              <a:t>Librerías incluidas:</a:t>
            </a:r>
          </a:p>
          <a:p>
            <a:r>
              <a:rPr lang="es-GT" sz="2000" dirty="0">
                <a:hlinkClick r:id="rId7"/>
              </a:rPr>
              <a:t>http://docs.micropython.org/en/latest/library/index.html</a:t>
            </a:r>
            <a:endParaRPr lang="es-GT" sz="2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348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107DADB-2D8D-4723-8AEF-C4A6AE0C1905}"/>
              </a:ext>
            </a:extLst>
          </p:cNvPr>
          <p:cNvGrpSpPr/>
          <p:nvPr/>
        </p:nvGrpSpPr>
        <p:grpSpPr>
          <a:xfrm>
            <a:off x="5051260" y="243125"/>
            <a:ext cx="3883111" cy="2912334"/>
            <a:chOff x="4844527" y="159080"/>
            <a:chExt cx="3479797" cy="2609848"/>
          </a:xfrm>
        </p:grpSpPr>
        <p:pic>
          <p:nvPicPr>
            <p:cNvPr id="8" name="Picture 7" descr="A close - 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344ACAD-D211-48DD-BE6B-869BF9706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527" y="159080"/>
              <a:ext cx="3479797" cy="2609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F88ECC-A698-45FA-8B3F-A1B96ACF4111}"/>
                </a:ext>
              </a:extLst>
            </p:cNvPr>
            <p:cNvSpPr txBox="1"/>
            <p:nvPr/>
          </p:nvSpPr>
          <p:spPr>
            <a:xfrm>
              <a:off x="5089057" y="2096769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PyBoard</a:t>
              </a:r>
              <a:endParaRPr lang="es-GT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7671" y="3638255"/>
            <a:ext cx="4566001" cy="480131"/>
          </a:xfrm>
        </p:spPr>
        <p:txBody>
          <a:bodyPr/>
          <a:lstStyle/>
          <a:p>
            <a:pPr algn="ctr"/>
            <a:r>
              <a:rPr lang="es-GT" dirty="0"/>
              <a:t>Microcontroladores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5CC74-36E1-416A-9796-407689417731}"/>
              </a:ext>
            </a:extLst>
          </p:cNvPr>
          <p:cNvSpPr txBox="1"/>
          <p:nvPr/>
        </p:nvSpPr>
        <p:spPr>
          <a:xfrm>
            <a:off x="219823" y="5812288"/>
            <a:ext cx="7251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solidFill>
                  <a:schemeClr val="accent5"/>
                </a:solidFill>
                <a:latin typeface="+mj-lt"/>
              </a:rPr>
              <a:t>Listado Completo:</a:t>
            </a:r>
            <a:endParaRPr lang="es-GT" sz="2400" dirty="0">
              <a:solidFill>
                <a:schemeClr val="accent5"/>
              </a:solidFill>
              <a:latin typeface="+mj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GT" sz="2400" dirty="0">
                <a:solidFill>
                  <a:srgbClr val="43C0FF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https://forum.micropython.org/viewforum.php?f=10</a:t>
            </a:r>
            <a:endParaRPr lang="es-GT" sz="2400" dirty="0">
              <a:latin typeface="+mj-lt"/>
            </a:endParaRPr>
          </a:p>
          <a:p>
            <a:endParaRPr lang="es-GT" sz="24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8B98AF-7CB9-4A63-AEDA-EEC4D3CAFC41}"/>
              </a:ext>
            </a:extLst>
          </p:cNvPr>
          <p:cNvGrpSpPr/>
          <p:nvPr/>
        </p:nvGrpSpPr>
        <p:grpSpPr>
          <a:xfrm>
            <a:off x="4418414" y="3973708"/>
            <a:ext cx="2733081" cy="1953726"/>
            <a:chOff x="5217884" y="3373103"/>
            <a:chExt cx="2733081" cy="1953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49BB9E-4E60-48AE-B6E5-0E786EF7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7884" y="3373103"/>
              <a:ext cx="2733081" cy="195372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2E5891-02B6-41CF-84AB-000018542FCE}"/>
                </a:ext>
              </a:extLst>
            </p:cNvPr>
            <p:cNvSpPr txBox="1"/>
            <p:nvPr/>
          </p:nvSpPr>
          <p:spPr>
            <a:xfrm>
              <a:off x="5257800" y="3662460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Rpi</a:t>
              </a:r>
              <a:r>
                <a:rPr lang="es-GT" sz="2000" dirty="0">
                  <a:solidFill>
                    <a:schemeClr val="accent2"/>
                  </a:solidFill>
                </a:rPr>
                <a:t> Pico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5CA14C-4E74-4233-B5C2-205CEFDD5385}"/>
              </a:ext>
            </a:extLst>
          </p:cNvPr>
          <p:cNvGrpSpPr/>
          <p:nvPr/>
        </p:nvGrpSpPr>
        <p:grpSpPr>
          <a:xfrm>
            <a:off x="9294653" y="243125"/>
            <a:ext cx="2589785" cy="2537355"/>
            <a:chOff x="8727638" y="257777"/>
            <a:chExt cx="2589785" cy="2537355"/>
          </a:xfrm>
        </p:grpSpPr>
        <p:pic>
          <p:nvPicPr>
            <p:cNvPr id="13" name="Picture 12" descr="A circuit board&#10;&#10;Description automatically generated">
              <a:extLst>
                <a:ext uri="{FF2B5EF4-FFF2-40B4-BE49-F238E27FC236}">
                  <a16:creationId xmlns:a16="http://schemas.microsoft.com/office/drawing/2014/main" id="{B0EB88FE-AEE2-4398-A218-A341CC85B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068" y="257777"/>
              <a:ext cx="2537355" cy="25373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C31D20-79EF-4F81-B99D-D0772F932424}"/>
                </a:ext>
              </a:extLst>
            </p:cNvPr>
            <p:cNvSpPr txBox="1"/>
            <p:nvPr/>
          </p:nvSpPr>
          <p:spPr>
            <a:xfrm>
              <a:off x="8727638" y="2079048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>
                  <a:solidFill>
                    <a:schemeClr val="accent2"/>
                  </a:solidFill>
                </a:rPr>
                <a:t>ESP8266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95D292-7276-49CC-BEC3-0F5263387603}"/>
              </a:ext>
            </a:extLst>
          </p:cNvPr>
          <p:cNvGrpSpPr/>
          <p:nvPr/>
        </p:nvGrpSpPr>
        <p:grpSpPr>
          <a:xfrm>
            <a:off x="7559329" y="2667191"/>
            <a:ext cx="2691476" cy="2613034"/>
            <a:chOff x="7824007" y="2458648"/>
            <a:chExt cx="2691476" cy="2613034"/>
          </a:xfrm>
        </p:grpSpPr>
        <p:pic>
          <p:nvPicPr>
            <p:cNvPr id="27" name="Picture 26" descr="A close - up of a computer chip&#10;&#10;Description automatically generated with low confidence">
              <a:extLst>
                <a:ext uri="{FF2B5EF4-FFF2-40B4-BE49-F238E27FC236}">
                  <a16:creationId xmlns:a16="http://schemas.microsoft.com/office/drawing/2014/main" id="{1887524E-13A5-4BF1-B469-72EED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007" y="2458648"/>
              <a:ext cx="2613034" cy="261303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D2D020-84BE-4189-8DB3-F32FD95D6B2B}"/>
                </a:ext>
              </a:extLst>
            </p:cNvPr>
            <p:cNvSpPr txBox="1"/>
            <p:nvPr/>
          </p:nvSpPr>
          <p:spPr>
            <a:xfrm>
              <a:off x="9347083" y="4128058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>
                  <a:solidFill>
                    <a:schemeClr val="accent2"/>
                  </a:solidFill>
                </a:rPr>
                <a:t>ESP32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085555-35FC-4211-8172-F36FE939463F}"/>
              </a:ext>
            </a:extLst>
          </p:cNvPr>
          <p:cNvGrpSpPr/>
          <p:nvPr/>
        </p:nvGrpSpPr>
        <p:grpSpPr>
          <a:xfrm>
            <a:off x="9294653" y="4484524"/>
            <a:ext cx="2862923" cy="2097070"/>
            <a:chOff x="8935697" y="4475261"/>
            <a:chExt cx="3256303" cy="25373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EFAF33-60FD-4DD5-953D-CFD35647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54644" y="4475261"/>
              <a:ext cx="2537356" cy="25373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77961-4BBF-4839-BAA0-392A5B8CBBD9}"/>
                </a:ext>
              </a:extLst>
            </p:cNvPr>
            <p:cNvSpPr txBox="1"/>
            <p:nvPr/>
          </p:nvSpPr>
          <p:spPr>
            <a:xfrm>
              <a:off x="8935697" y="6200113"/>
              <a:ext cx="135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Micro:bit</a:t>
              </a:r>
              <a:endParaRPr lang="es-GT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99A3C93-1B82-4A85-A55C-EDF700C8E876}"/>
              </a:ext>
            </a:extLst>
          </p:cNvPr>
          <p:cNvSpPr/>
          <p:nvPr/>
        </p:nvSpPr>
        <p:spPr>
          <a:xfrm>
            <a:off x="8839200" y="243125"/>
            <a:ext cx="3045238" cy="292011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AE9340C-D262-49F6-B4F4-E8CA9CF0EBEE}"/>
              </a:ext>
            </a:extLst>
          </p:cNvPr>
          <p:cNvSpPr/>
          <p:nvPr/>
        </p:nvSpPr>
        <p:spPr>
          <a:xfrm>
            <a:off x="9082405" y="4601751"/>
            <a:ext cx="2947248" cy="222793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41146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8" y="4713088"/>
            <a:ext cx="2264986" cy="535531"/>
          </a:xfrm>
        </p:spPr>
        <p:txBody>
          <a:bodyPr/>
          <a:lstStyle/>
          <a:p>
            <a:pPr algn="r"/>
            <a:r>
              <a:rPr lang="es-GT" sz="3200" dirty="0" err="1"/>
              <a:t>uPyCraft</a:t>
            </a:r>
            <a:endParaRPr lang="es-GT" sz="32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05" y="580941"/>
            <a:ext cx="5821120" cy="4882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47039" y="5959728"/>
            <a:ext cx="644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https://dfrobot.gitbooks.io/upycraft/content/</a:t>
            </a:r>
            <a:endParaRPr lang="es-GT" sz="2400" dirty="0"/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50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8" y="4713088"/>
            <a:ext cx="2264986" cy="535531"/>
          </a:xfrm>
        </p:spPr>
        <p:txBody>
          <a:bodyPr/>
          <a:lstStyle/>
          <a:p>
            <a:pPr algn="r"/>
            <a:r>
              <a:rPr lang="es-GT" sz="3200" dirty="0" err="1"/>
              <a:t>Thonny</a:t>
            </a:r>
            <a:endParaRPr lang="es-GT" sz="32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0305" y="889934"/>
            <a:ext cx="6248290" cy="4577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47040" y="5959728"/>
            <a:ext cx="3539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https://thonny.org/</a:t>
            </a:r>
            <a:endParaRPr lang="es-GT" sz="2400" dirty="0"/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625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377</TotalTime>
  <Words>784</Words>
  <Application>Microsoft Office PowerPoint</Application>
  <PresentationFormat>Widescreen</PresentationFormat>
  <Paragraphs>153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MicroPython</vt:lpstr>
      <vt:lpstr>PowerPoint Presentation</vt:lpstr>
      <vt:lpstr>Eduardo Pivaral</vt:lpstr>
      <vt:lpstr>IoT</vt:lpstr>
      <vt:lpstr>MicroPython</vt:lpstr>
      <vt:lpstr>MicroPython</vt:lpstr>
      <vt:lpstr>MicroPython</vt:lpstr>
      <vt:lpstr>MicroPython</vt:lpstr>
      <vt:lpstr>MicroPython</vt:lpstr>
      <vt:lpstr>MicroPython</vt:lpstr>
      <vt:lpstr>PowerPoint Presentation</vt:lpstr>
      <vt:lpstr>Demos</vt:lpstr>
      <vt:lpstr>Muchas gracias!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Eduardo Pivaral</dc:creator>
  <cp:keywords/>
  <dc:description/>
  <cp:lastModifiedBy>Eduardo Pivaral</cp:lastModifiedBy>
  <cp:revision>62</cp:revision>
  <dcterms:created xsi:type="dcterms:W3CDTF">2021-01-30T03:32:30Z</dcterms:created>
  <dcterms:modified xsi:type="dcterms:W3CDTF">2021-01-30T19:16:09Z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